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77" r:id="rId2"/>
    <p:sldId id="387" r:id="rId3"/>
    <p:sldId id="360" r:id="rId4"/>
    <p:sldId id="361" r:id="rId5"/>
    <p:sldId id="364" r:id="rId6"/>
    <p:sldId id="363" r:id="rId7"/>
    <p:sldId id="369" r:id="rId8"/>
    <p:sldId id="374" r:id="rId9"/>
    <p:sldId id="365" r:id="rId10"/>
    <p:sldId id="386" r:id="rId11"/>
    <p:sldId id="367" r:id="rId12"/>
    <p:sldId id="385" r:id="rId13"/>
    <p:sldId id="376" r:id="rId14"/>
    <p:sldId id="377" r:id="rId15"/>
    <p:sldId id="372" r:id="rId16"/>
    <p:sldId id="380" r:id="rId17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A600"/>
    <a:srgbClr val="FF9797"/>
    <a:srgbClr val="FFFFCC"/>
    <a:srgbClr val="D57205"/>
    <a:srgbClr val="CC5F0E"/>
    <a:srgbClr val="DDA09F"/>
    <a:srgbClr val="B606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06" autoAdjust="0"/>
    <p:restoredTop sz="81997" autoAdjust="0"/>
  </p:normalViewPr>
  <p:slideViewPr>
    <p:cSldViewPr>
      <p:cViewPr>
        <p:scale>
          <a:sx n="68" d="100"/>
          <a:sy n="68" d="100"/>
        </p:scale>
        <p:origin x="-1380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n.mikhaylov:Documents:&#1043;&#1054;%20-%20&#1084;&#1086;&#1080;%20&#1076;&#1086;&#1082;&#1091;&#1084;&#1077;&#1085;&#1090;&#1099;%20&#1074;%20&#1088;&#1072;&#1073;&#1086;&#1090;&#1077;:&#1053;&#1072;&#1087;&#1088;&#1072;&#1074;&#1083;&#1077;&#1085;&#1080;&#1103;%20&#1043;&#105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64A88"/>
            </a:solidFill>
          </c:spPr>
          <c:invertIfNegative val="0"/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mtClean="0"/>
                      <a:t>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ru-RU" smtClean="0"/>
                      <a:t>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Университеты!$E$1:$E$12</c:f>
              <c:strCache>
                <c:ptCount val="12"/>
                <c:pt idx="0">
                  <c:v>Другие страны</c:v>
                </c:pt>
                <c:pt idx="1">
                  <c:v>Швейцария</c:v>
                </c:pt>
                <c:pt idx="2">
                  <c:v>Китай + Гонконг</c:v>
                </c:pt>
                <c:pt idx="3">
                  <c:v>Швеция</c:v>
                </c:pt>
                <c:pt idx="4">
                  <c:v>Япония</c:v>
                </c:pt>
                <c:pt idx="5">
                  <c:v>Франция</c:v>
                </c:pt>
                <c:pt idx="6">
                  <c:v>Австралия</c:v>
                </c:pt>
                <c:pt idx="7">
                  <c:v>Нидерланды</c:v>
                </c:pt>
                <c:pt idx="8">
                  <c:v>Канада</c:v>
                </c:pt>
                <c:pt idx="9">
                  <c:v>Германия</c:v>
                </c:pt>
                <c:pt idx="10">
                  <c:v>Великобритания</c:v>
                </c:pt>
                <c:pt idx="11">
                  <c:v>США</c:v>
                </c:pt>
              </c:strCache>
            </c:strRef>
          </c:cat>
          <c:val>
            <c:numRef>
              <c:f>Университеты!$F$1:$F$12</c:f>
              <c:numCache>
                <c:formatCode>General</c:formatCode>
                <c:ptCount val="12"/>
                <c:pt idx="0">
                  <c:v>38</c:v>
                </c:pt>
                <c:pt idx="1">
                  <c:v>7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9</c:v>
                </c:pt>
                <c:pt idx="6">
                  <c:v>9</c:v>
                </c:pt>
                <c:pt idx="7">
                  <c:v>10</c:v>
                </c:pt>
                <c:pt idx="8">
                  <c:v>14</c:v>
                </c:pt>
                <c:pt idx="9">
                  <c:v>19</c:v>
                </c:pt>
                <c:pt idx="10">
                  <c:v>29</c:v>
                </c:pt>
                <c:pt idx="11">
                  <c:v>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7531136"/>
        <c:axId val="161067776"/>
      </c:barChart>
      <c:catAx>
        <c:axId val="15753113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61067776"/>
        <c:crosses val="autoZero"/>
        <c:auto val="1"/>
        <c:lblAlgn val="ctr"/>
        <c:lblOffset val="100"/>
        <c:noMultiLvlLbl val="0"/>
      </c:catAx>
      <c:valAx>
        <c:axId val="161067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7531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13D97712-DC4A-458B-A780-EAD040865861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E8BE56EE-F62D-4034-8025-9CB8A1B53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7943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56EE-F62D-4034-8025-9CB8A1B5336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567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56EE-F62D-4034-8025-9CB8A1B533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3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56EE-F62D-4034-8025-9CB8A1B5336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0939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дополнить</a:t>
            </a:r>
            <a:r>
              <a:rPr lang="ru-RU" baseline="0" dirty="0" smtClean="0"/>
              <a:t> критериями для участников из программы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56EE-F62D-4034-8025-9CB8A1B5336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482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слайд только</a:t>
            </a:r>
            <a:r>
              <a:rPr lang="ru-RU" baseline="0" dirty="0" smtClean="0"/>
              <a:t> для кандидатов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56EE-F62D-4034-8025-9CB8A1B5336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111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слайд только для кандидатов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56EE-F62D-4034-8025-9CB8A1B5336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684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слайд только для кандидатов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56EE-F62D-4034-8025-9CB8A1B5336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56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BE56EE-F62D-4034-8025-9CB8A1B5336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092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7283" y="388938"/>
            <a:ext cx="1310054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130434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8862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dirty="0" smtClean="0"/>
              <a:t>Образец подзаголовка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93469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A950F-00B9-40AA-BD0C-2C542F3B7A80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26.01.2015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A4D3AB-9D2D-40BD-AF12-25C689F6B660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12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1962" y="390525"/>
            <a:ext cx="1784838" cy="57356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7451" y="390525"/>
            <a:ext cx="521383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0F1F1-4921-49EB-B2D6-911472C8E255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26.01.2015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06B48-C7F6-4242-B083-5CAF28BC3717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725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ru-RU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FD32F-260E-4BCC-9390-2899BB2A02EA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26.01.2015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57ADC-75AE-4344-8C89-9F97EC0722FF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893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34A49-2367-47F7-AB10-B9B49398E824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26.01.2015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C09DC-3ACD-4F31-A120-EDBEEF38475A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14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446" y="1773241"/>
            <a:ext cx="3499338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7462" y="1773241"/>
            <a:ext cx="3499338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617DC-0324-48D5-B327-9290959B9EE4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26.01.2015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AA27C-4879-4C67-8D1F-99D907ECE378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470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4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4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1B5A2-7E5E-4C2F-9C56-DC4426DD461C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26.01.2015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541FF-F581-49E3-AAD2-F610B4C6F4C5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946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D22BC-D7FB-491E-A50B-0F25EF98AB62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26.01.2015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BA7DF-6DD4-4FAC-ACD3-93E10BB9FF12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71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E969A-25CA-4610-A294-601AB51692D0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26.01.2015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646D0-C75C-47E9-894F-36891E1ED298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211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2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AE314-DE22-468A-85BF-23A433857342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26.01.2015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46E2B-FBCF-4A5A-A043-16E5E7D02C3A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581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300D82-F408-4DD4-94CD-A9D763422A7A}" type="datetime1">
              <a:rPr lang="ru-RU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26.01.2015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92BDE-EEED-4349-B3B0-C7FEE23B6B5B}" type="slidenum">
              <a:rPr lang="en-US">
                <a:solidFill>
                  <a:srgbClr val="C0C0C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63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2268415" y="390527"/>
            <a:ext cx="6418385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446" y="1773241"/>
            <a:ext cx="7139354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smtClean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108438" y="6477009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1D5276D-F72D-4CB2-AB18-E433F7C830B5}" type="datetime1">
              <a:rPr lang="ru-RU">
                <a:solidFill>
                  <a:srgbClr val="C0C0C0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26.01.2015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3124200" y="6477009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>
                <a:solidFill>
                  <a:srgbClr val="C0C0C0">
                    <a:lumMod val="50000"/>
                  </a:srgbClr>
                </a:solidFill>
              </a:rPr>
              <a:t>Московская школа управления СКОЛКОВО</a:t>
            </a:r>
            <a:endParaRPr lang="en-US">
              <a:solidFill>
                <a:srgbClr val="C0C0C0">
                  <a:lumMod val="50000"/>
                </a:srgbClr>
              </a:solidFill>
            </a:endParaRP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877050" y="6477009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A6FF3B-E4AA-4F57-976D-621456ADAB97}" type="slidenum">
              <a:rPr lang="en-US">
                <a:solidFill>
                  <a:srgbClr val="C0C0C0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C0C0C0">
                  <a:lumMod val="50000"/>
                </a:srgbClr>
              </a:solidFill>
            </a:endParaRPr>
          </a:p>
        </p:txBody>
      </p:sp>
      <p:pic>
        <p:nvPicPr>
          <p:cNvPr id="1031" name="Picture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17283" y="388938"/>
            <a:ext cx="1310054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084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rebuchet MS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rebuchet MS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rebuchet MS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rebuchet MS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rebuchet MS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452438" indent="-452438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2400">
          <a:solidFill>
            <a:srgbClr val="000000"/>
          </a:solidFill>
          <a:latin typeface="Georgia" pitchFamily="18" charset="0"/>
          <a:ea typeface="+mn-ea"/>
          <a:cs typeface="+mn-cs"/>
        </a:defRPr>
      </a:lvl1pPr>
      <a:lvl2pPr marL="10048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Georgia" pitchFamily="18" charset="0"/>
        </a:defRPr>
      </a:lvl2pPr>
      <a:lvl3pPr marL="1412875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Georgia" pitchFamily="18" charset="0"/>
        </a:defRPr>
      </a:lvl3pPr>
      <a:lvl4pPr marL="1820863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Georgia" pitchFamily="18" charset="0"/>
        </a:defRPr>
      </a:lvl4pPr>
      <a:lvl5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Georgia" pitchFamily="18" charset="0"/>
        </a:defRPr>
      </a:lvl5pPr>
      <a:lvl6pPr marL="26860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31432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6004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405765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ducationglobal.ru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globaledu@skolkovo.ru" TargetMode="External"/><Relationship Id="rId2" Type="http://schemas.openxmlformats.org/officeDocument/2006/relationships/hyperlink" Target="http://www.educationglobal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overnment.ru/docs/1327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government.ru/docs/1328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57200" y="2895600"/>
            <a:ext cx="8007273" cy="1219200"/>
          </a:xfrm>
        </p:spPr>
        <p:txBody>
          <a:bodyPr/>
          <a:lstStyle/>
          <a:p>
            <a:pPr eaLnBrk="1" hangingPunct="1"/>
            <a:r>
              <a:rPr lang="ru-RU" sz="3400" dirty="0" smtClean="0"/>
              <a:t>Программа</a:t>
            </a:r>
            <a:br>
              <a:rPr lang="ru-RU" sz="3400" dirty="0" smtClean="0"/>
            </a:br>
            <a:r>
              <a:rPr lang="ru-RU" sz="3400" dirty="0" smtClean="0"/>
              <a:t>«Глобальное образование»</a:t>
            </a:r>
            <a:r>
              <a:rPr lang="en-US" sz="3400" dirty="0" smtClean="0"/>
              <a:t/>
            </a:r>
            <a:br>
              <a:rPr lang="en-US" sz="3400" dirty="0" smtClean="0"/>
            </a:br>
            <a:r>
              <a:rPr lang="en-US" sz="3400" dirty="0"/>
              <a:t/>
            </a:r>
            <a:br>
              <a:rPr lang="en-US" sz="3400" dirty="0"/>
            </a:br>
            <a:endParaRPr lang="ru-RU" sz="2800" dirty="0" smtClean="0">
              <a:latin typeface="Georgia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292" y="5334000"/>
            <a:ext cx="2819708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38400" y="609600"/>
            <a:ext cx="1728192" cy="541971"/>
          </a:xfrm>
          <a:prstGeom prst="rect">
            <a:avLst/>
          </a:prstGeom>
          <a:noFill/>
          <a:ln w="6350" cmpd="sng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 descr="https://fbcdn-profile-a.akamaihd.net/hprofile-ak-ash3/s160x160/580729_336747239721766_2070543031_a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52400"/>
            <a:ext cx="1656183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28600"/>
            <a:ext cx="1897380" cy="1036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18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КВОТЫ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1676400"/>
            <a:ext cx="8382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 smtClean="0">
                <a:latin typeface="Georgia" panose="02040502050405020303" pitchFamily="18" charset="0"/>
              </a:rPr>
              <a:t>Целевое количество участников </a:t>
            </a:r>
            <a:r>
              <a:rPr lang="ru-RU" sz="1700" b="1" dirty="0" smtClean="0">
                <a:latin typeface="Georgia" panose="02040502050405020303" pitchFamily="18" charset="0"/>
              </a:rPr>
              <a:t>на 2015 год 850 человек </a:t>
            </a:r>
            <a:r>
              <a:rPr lang="ru-RU" sz="1700" dirty="0" smtClean="0">
                <a:latin typeface="Georgia" panose="02040502050405020303" pitchFamily="18" charset="0"/>
              </a:rPr>
              <a:t>с установлением следующих квот по направлениям: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167711"/>
              </p:ext>
            </p:extLst>
          </p:nvPr>
        </p:nvGraphicFramePr>
        <p:xfrm>
          <a:off x="495300" y="2743200"/>
          <a:ext cx="8305800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6450"/>
                <a:gridCol w="2076450"/>
                <a:gridCol w="2076450"/>
                <a:gridCol w="2076450"/>
              </a:tblGrid>
              <a:tr h="4470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НАПРАВЛЕНИЕ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МАГИСТРАТУРА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АСПИРАНТУРА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ОРДИНАТУРА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НАУКА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126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102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ИНЖЕНЕРИЯ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200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ОБРАЗОВАНИЕ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126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УПРАВЛЕНИЕ В СОЦ.</a:t>
                      </a:r>
                      <a:r>
                        <a:rPr lang="ru-RU" baseline="0" dirty="0" smtClean="0">
                          <a:solidFill>
                            <a:srgbClr val="000000"/>
                          </a:solidFill>
                        </a:rPr>
                        <a:t> СФЕРЕ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126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-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МЕДИЦИНА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000000"/>
                          </a:solidFill>
                        </a:rPr>
                        <a:t>170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935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ПОРЯДОК УЧАСТИЯ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1447800"/>
            <a:ext cx="838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5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/>
                <a:cs typeface="Georgia"/>
              </a:rPr>
              <a:t>ШАГ 1: Регистрация на сайте </a:t>
            </a:r>
            <a:r>
              <a:rPr lang="en-US" dirty="0" smtClean="0">
                <a:latin typeface="Georgia"/>
                <a:cs typeface="Georgia"/>
                <a:hlinkClick r:id="rId3"/>
              </a:rPr>
              <a:t>www.educationglobal.ru</a:t>
            </a:r>
            <a:r>
              <a:rPr lang="en-US" dirty="0" smtClean="0">
                <a:latin typeface="Georgia"/>
                <a:cs typeface="Georgia"/>
              </a:rPr>
              <a:t> </a:t>
            </a:r>
            <a:endParaRPr lang="ru-RU" dirty="0" smtClean="0">
              <a:latin typeface="Georgia"/>
              <a:cs typeface="Georgia"/>
            </a:endParaRPr>
          </a:p>
          <a:p>
            <a:pPr marL="285750" indent="-285750">
              <a:spcBef>
                <a:spcPts val="15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/>
                <a:cs typeface="Georgia"/>
              </a:rPr>
              <a:t>ШАГ 2: Подача заявления и комплекта документов в электронном виде</a:t>
            </a:r>
          </a:p>
          <a:p>
            <a:pPr marL="285750" indent="-285750">
              <a:spcBef>
                <a:spcPts val="15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/>
                <a:cs typeface="Georgia"/>
              </a:rPr>
              <a:t>ШАГ 3</a:t>
            </a:r>
            <a:r>
              <a:rPr lang="en-US" dirty="0" smtClean="0">
                <a:latin typeface="Georgia"/>
                <a:cs typeface="Georgia"/>
              </a:rPr>
              <a:t>:</a:t>
            </a:r>
            <a:r>
              <a:rPr lang="ru-RU" dirty="0">
                <a:latin typeface="Georgia"/>
                <a:cs typeface="Georgia"/>
              </a:rPr>
              <a:t> Присвоение номера в электронной очереди</a:t>
            </a:r>
          </a:p>
          <a:p>
            <a:pPr marL="285750" indent="-285750">
              <a:spcBef>
                <a:spcPts val="15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/>
                <a:cs typeface="Georgia"/>
              </a:rPr>
              <a:t>ШАГ 4</a:t>
            </a:r>
            <a:r>
              <a:rPr lang="en-US" dirty="0" smtClean="0">
                <a:latin typeface="Georgia"/>
                <a:cs typeface="Georgia"/>
              </a:rPr>
              <a:t>: </a:t>
            </a:r>
            <a:r>
              <a:rPr lang="ru-RU" dirty="0">
                <a:latin typeface="Georgia"/>
                <a:cs typeface="Georgia"/>
              </a:rPr>
              <a:t>Предоставление оригиналов и/или нотариально заверенных копий документов</a:t>
            </a:r>
          </a:p>
          <a:p>
            <a:pPr marL="285750" indent="-285750">
              <a:spcBef>
                <a:spcPts val="15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/>
                <a:cs typeface="Georgia"/>
              </a:rPr>
              <a:t>ШАГ </a:t>
            </a:r>
            <a:r>
              <a:rPr lang="en-US" dirty="0" smtClean="0">
                <a:latin typeface="Georgia"/>
                <a:cs typeface="Georgia"/>
              </a:rPr>
              <a:t>5</a:t>
            </a:r>
            <a:r>
              <a:rPr lang="ru-RU" dirty="0" smtClean="0">
                <a:latin typeface="Georgia"/>
                <a:cs typeface="Georgia"/>
              </a:rPr>
              <a:t>: </a:t>
            </a:r>
            <a:r>
              <a:rPr lang="ru-RU" dirty="0">
                <a:latin typeface="Georgia"/>
                <a:cs typeface="Georgia"/>
              </a:rPr>
              <a:t>Проведение конкурсного отбора </a:t>
            </a:r>
            <a:r>
              <a:rPr lang="ru-RU" dirty="0" smtClean="0">
                <a:latin typeface="Georgia"/>
                <a:cs typeface="Georgia"/>
              </a:rPr>
              <a:t>кандидатов.</a:t>
            </a:r>
            <a:endParaRPr lang="ru-RU" dirty="0">
              <a:latin typeface="Georgia"/>
              <a:cs typeface="Georgia"/>
            </a:endParaRPr>
          </a:p>
          <a:p>
            <a:pPr marL="285750" indent="-285750">
              <a:spcBef>
                <a:spcPts val="15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/>
                <a:cs typeface="Georgia"/>
              </a:rPr>
              <a:t>ШАГ </a:t>
            </a:r>
            <a:r>
              <a:rPr lang="en-US" dirty="0" smtClean="0">
                <a:latin typeface="Georgia"/>
                <a:cs typeface="Georgia"/>
              </a:rPr>
              <a:t>6</a:t>
            </a:r>
            <a:r>
              <a:rPr lang="ru-RU" dirty="0" smtClean="0">
                <a:latin typeface="Georgia"/>
                <a:cs typeface="Georgia"/>
              </a:rPr>
              <a:t>: Утверждение </a:t>
            </a:r>
            <a:r>
              <a:rPr lang="ru-RU" dirty="0">
                <a:latin typeface="Georgia"/>
                <a:cs typeface="Georgia"/>
              </a:rPr>
              <a:t>победителей </a:t>
            </a:r>
            <a:r>
              <a:rPr lang="ru-RU" dirty="0" smtClean="0">
                <a:latin typeface="Georgia"/>
                <a:cs typeface="Georgia"/>
              </a:rPr>
              <a:t>конкурса </a:t>
            </a:r>
            <a:r>
              <a:rPr lang="ru-RU" dirty="0">
                <a:latin typeface="Georgia"/>
                <a:cs typeface="Georgia"/>
              </a:rPr>
              <a:t>Н</a:t>
            </a:r>
            <a:r>
              <a:rPr lang="ru-RU" dirty="0" smtClean="0">
                <a:latin typeface="Georgia"/>
                <a:cs typeface="Georgia"/>
              </a:rPr>
              <a:t>аблюдательным советом</a:t>
            </a:r>
          </a:p>
          <a:p>
            <a:pPr marL="285750" indent="-285750">
              <a:spcBef>
                <a:spcPts val="15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/>
                <a:cs typeface="Georgia"/>
              </a:rPr>
              <a:t>ШАГ </a:t>
            </a:r>
            <a:r>
              <a:rPr lang="en-US" dirty="0" smtClean="0">
                <a:latin typeface="Georgia"/>
                <a:cs typeface="Georgia"/>
              </a:rPr>
              <a:t>7</a:t>
            </a:r>
            <a:r>
              <a:rPr lang="ru-RU" dirty="0" smtClean="0">
                <a:latin typeface="Georgia"/>
                <a:cs typeface="Georgia"/>
              </a:rPr>
              <a:t>: </a:t>
            </a:r>
            <a:r>
              <a:rPr lang="ru-RU" dirty="0">
                <a:latin typeface="Georgia"/>
                <a:cs typeface="Georgia"/>
              </a:rPr>
              <a:t>Подписание Соглашения </a:t>
            </a:r>
            <a:r>
              <a:rPr lang="ru-RU" dirty="0" smtClean="0">
                <a:latin typeface="Georgia"/>
                <a:cs typeface="Georgia"/>
              </a:rPr>
              <a:t>и </a:t>
            </a:r>
            <a:r>
              <a:rPr lang="ru-RU" dirty="0">
                <a:latin typeface="Georgia"/>
                <a:cs typeface="Georgia"/>
              </a:rPr>
              <a:t>перечисление </a:t>
            </a:r>
            <a:r>
              <a:rPr lang="ru-RU" dirty="0" smtClean="0">
                <a:latin typeface="Georgia"/>
                <a:cs typeface="Georgia"/>
              </a:rPr>
              <a:t>гранта</a:t>
            </a:r>
          </a:p>
          <a:p>
            <a:pPr marL="285750" indent="-285750">
              <a:spcBef>
                <a:spcPts val="15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/>
                <a:cs typeface="Georgia"/>
              </a:rPr>
              <a:t>ШАГ </a:t>
            </a:r>
            <a:r>
              <a:rPr lang="en-US" dirty="0" smtClean="0">
                <a:latin typeface="Georgia"/>
                <a:cs typeface="Georgia"/>
              </a:rPr>
              <a:t>8</a:t>
            </a:r>
            <a:r>
              <a:rPr lang="ru-RU" dirty="0" smtClean="0">
                <a:latin typeface="Georgia"/>
                <a:cs typeface="Georgia"/>
              </a:rPr>
              <a:t>: </a:t>
            </a:r>
            <a:r>
              <a:rPr lang="ru-RU" dirty="0">
                <a:latin typeface="Georgia"/>
                <a:cs typeface="Georgia"/>
              </a:rPr>
              <a:t>Обучение в иностранной образовательной </a:t>
            </a:r>
            <a:r>
              <a:rPr lang="ru-RU" dirty="0" smtClean="0">
                <a:latin typeface="Georgia"/>
                <a:cs typeface="Georgia"/>
              </a:rPr>
              <a:t>организации</a:t>
            </a:r>
          </a:p>
          <a:p>
            <a:pPr marL="285750" indent="-285750">
              <a:spcBef>
                <a:spcPts val="15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/>
                <a:cs typeface="Georgia"/>
              </a:rPr>
              <a:t>ШАГ </a:t>
            </a:r>
            <a:r>
              <a:rPr lang="en-US" dirty="0" smtClean="0">
                <a:latin typeface="Georgia"/>
                <a:cs typeface="Georgia"/>
              </a:rPr>
              <a:t>9</a:t>
            </a:r>
            <a:r>
              <a:rPr lang="ru-RU" dirty="0" smtClean="0">
                <a:latin typeface="Georgia"/>
                <a:cs typeface="Georgia"/>
              </a:rPr>
              <a:t>: Трудоустройство</a:t>
            </a:r>
            <a:endParaRPr lang="ru-RU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68023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КОНКУРСНЫЙ ОТБОР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1447800"/>
            <a:ext cx="6477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2" algn="ctr">
              <a:spcBef>
                <a:spcPts val="1800"/>
              </a:spcBef>
              <a:spcAft>
                <a:spcPts val="600"/>
              </a:spcAft>
            </a:pPr>
            <a:r>
              <a:rPr lang="ru-RU" sz="2000" dirty="0" smtClean="0">
                <a:latin typeface="Georgia" panose="02040502050405020303" pitchFamily="18" charset="0"/>
              </a:rPr>
              <a:t>КРИТЕРИИ</a:t>
            </a:r>
          </a:p>
          <a:p>
            <a:pPr marL="742950" lvl="2" indent="-28575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eorgia" panose="02040502050405020303" pitchFamily="18" charset="0"/>
              </a:rPr>
              <a:t>Место кандидата в </a:t>
            </a:r>
            <a:r>
              <a:rPr lang="ru-RU" sz="2000" dirty="0">
                <a:latin typeface="Georgia" panose="02040502050405020303" pitchFamily="18" charset="0"/>
              </a:rPr>
              <a:t>электронной </a:t>
            </a:r>
            <a:r>
              <a:rPr lang="ru-RU" sz="2000" dirty="0" smtClean="0">
                <a:latin typeface="Georgia" panose="02040502050405020303" pitchFamily="18" charset="0"/>
              </a:rPr>
              <a:t>очереди (срок регистрации </a:t>
            </a:r>
            <a:r>
              <a:rPr lang="ru-RU" sz="2000" smtClean="0">
                <a:latin typeface="Georgia" panose="02040502050405020303" pitchFamily="18" charset="0"/>
              </a:rPr>
              <a:t>на сайте)</a:t>
            </a:r>
            <a:endParaRPr lang="ru-RU" sz="2000" dirty="0">
              <a:latin typeface="Georgia" panose="02040502050405020303" pitchFamily="18" charset="0"/>
            </a:endParaRPr>
          </a:p>
          <a:p>
            <a:pPr marL="742950" lvl="2" indent="-28575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Georgia" panose="02040502050405020303" pitchFamily="18" charset="0"/>
              </a:rPr>
              <a:t>Опыт профессиональной </a:t>
            </a:r>
            <a:r>
              <a:rPr lang="ru-RU" sz="2000" dirty="0" smtClean="0">
                <a:latin typeface="Georgia" panose="02040502050405020303" pitchFamily="18" charset="0"/>
              </a:rPr>
              <a:t>деятельности</a:t>
            </a:r>
            <a:endParaRPr lang="en-US" sz="2000" dirty="0">
              <a:latin typeface="Georgia" panose="02040502050405020303" pitchFamily="18" charset="0"/>
            </a:endParaRPr>
          </a:p>
          <a:p>
            <a:pPr marL="742950" lvl="2" indent="-28575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Georgia" panose="02040502050405020303" pitchFamily="18" charset="0"/>
              </a:rPr>
              <a:t>Наличие публикаций по результатам исследований и разработок в научных журналах, индексируемых в </a:t>
            </a:r>
            <a:r>
              <a:rPr lang="ru-RU" sz="2000" dirty="0" err="1">
                <a:latin typeface="Georgia" panose="02040502050405020303" pitchFamily="18" charset="0"/>
              </a:rPr>
              <a:t>Scopus</a:t>
            </a:r>
            <a:r>
              <a:rPr lang="ru-RU" sz="2000" dirty="0">
                <a:latin typeface="Georgia" panose="02040502050405020303" pitchFamily="18" charset="0"/>
              </a:rPr>
              <a:t>  или </a:t>
            </a:r>
            <a:r>
              <a:rPr lang="ru-RU" sz="2000" dirty="0" err="1">
                <a:latin typeface="Georgia" panose="02040502050405020303" pitchFamily="18" charset="0"/>
              </a:rPr>
              <a:t>Web</a:t>
            </a:r>
            <a:r>
              <a:rPr lang="ru-RU" sz="2000" dirty="0">
                <a:latin typeface="Georgia" panose="02040502050405020303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</a:rPr>
              <a:t>of</a:t>
            </a:r>
            <a:r>
              <a:rPr lang="ru-RU" sz="2000" dirty="0">
                <a:latin typeface="Georgia" panose="02040502050405020303" pitchFamily="18" charset="0"/>
              </a:rPr>
              <a:t> </a:t>
            </a:r>
            <a:r>
              <a:rPr lang="ru-RU" sz="2000" dirty="0" err="1">
                <a:latin typeface="Georgia" panose="02040502050405020303" pitchFamily="18" charset="0"/>
              </a:rPr>
              <a:t>Science</a:t>
            </a:r>
            <a:r>
              <a:rPr lang="ru-RU" sz="2000" dirty="0">
                <a:latin typeface="Georgia" panose="02040502050405020303" pitchFamily="18" charset="0"/>
              </a:rPr>
              <a:t> </a:t>
            </a:r>
            <a:r>
              <a:rPr lang="ru-RU" sz="2000" dirty="0" smtClean="0">
                <a:latin typeface="Georgia" panose="02040502050405020303" pitchFamily="18" charset="0"/>
              </a:rPr>
              <a:t>(только по направлению НАУКА)</a:t>
            </a:r>
            <a:endParaRPr lang="ru-RU" sz="2000" dirty="0">
              <a:latin typeface="Georgia" panose="02040502050405020303" pitchFamily="18" charset="0"/>
            </a:endParaRPr>
          </a:p>
          <a:p>
            <a:pPr marL="742950" lvl="2" indent="-28575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eorgia" panose="02040502050405020303" pitchFamily="18" charset="0"/>
              </a:rPr>
              <a:t>Обучение </a:t>
            </a:r>
            <a:r>
              <a:rPr lang="ru-RU" sz="2000" dirty="0">
                <a:latin typeface="Georgia" panose="02040502050405020303" pitchFamily="18" charset="0"/>
              </a:rPr>
              <a:t>в ведущей иностранной </a:t>
            </a:r>
            <a:r>
              <a:rPr lang="ru-RU" sz="2000" dirty="0" smtClean="0">
                <a:latin typeface="Georgia" panose="02040502050405020303" pitchFamily="18" charset="0"/>
              </a:rPr>
              <a:t>образовательной организации на момент подачи заявки</a:t>
            </a:r>
            <a:endParaRPr lang="ru-RU" sz="2000" dirty="0">
              <a:latin typeface="Georgia" panose="02040502050405020303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72200" y="1447800"/>
            <a:ext cx="2667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2" algn="ctr">
              <a:spcBef>
                <a:spcPts val="1800"/>
              </a:spcBef>
              <a:spcAft>
                <a:spcPts val="600"/>
              </a:spcAft>
            </a:pPr>
            <a:r>
              <a:rPr lang="ru-RU" sz="2000" dirty="0" smtClean="0">
                <a:latin typeface="Georgia" panose="02040502050405020303" pitchFamily="18" charset="0"/>
              </a:rPr>
              <a:t>ЗНАЧИМОСТЬ</a:t>
            </a:r>
          </a:p>
          <a:p>
            <a:pPr marL="457200" lvl="2" algn="ctr">
              <a:spcBef>
                <a:spcPts val="1800"/>
              </a:spcBef>
              <a:spcAft>
                <a:spcPts val="600"/>
              </a:spcAft>
            </a:pPr>
            <a:r>
              <a:rPr lang="ru-RU" sz="2000" b="1" dirty="0" smtClean="0">
                <a:latin typeface="Georgia" panose="02040502050405020303" pitchFamily="18" charset="0"/>
              </a:rPr>
              <a:t>1</a:t>
            </a:r>
          </a:p>
          <a:p>
            <a:pPr marL="457200" lvl="2" algn="ctr">
              <a:spcBef>
                <a:spcPts val="1800"/>
              </a:spcBef>
              <a:spcAft>
                <a:spcPts val="600"/>
              </a:spcAft>
            </a:pPr>
            <a:r>
              <a:rPr lang="ru-RU" sz="2000" b="1" dirty="0" smtClean="0">
                <a:latin typeface="Georgia" panose="02040502050405020303" pitchFamily="18" charset="0"/>
              </a:rPr>
              <a:t>0,1</a:t>
            </a:r>
          </a:p>
          <a:p>
            <a:pPr marL="457200" lvl="2" algn="ctr">
              <a:spcBef>
                <a:spcPts val="1800"/>
              </a:spcBef>
              <a:spcAft>
                <a:spcPts val="600"/>
              </a:spcAft>
            </a:pPr>
            <a:endParaRPr lang="ru-RU" sz="2000" b="1" dirty="0" smtClean="0">
              <a:latin typeface="Georgia" panose="02040502050405020303" pitchFamily="18" charset="0"/>
            </a:endParaRPr>
          </a:p>
          <a:p>
            <a:pPr marL="457200" lvl="2" algn="ctr">
              <a:spcBef>
                <a:spcPts val="600"/>
              </a:spcBef>
              <a:spcAft>
                <a:spcPts val="600"/>
              </a:spcAft>
            </a:pPr>
            <a:r>
              <a:rPr lang="ru-RU" sz="2000" b="1" dirty="0">
                <a:latin typeface="Georgia" panose="02040502050405020303" pitchFamily="18" charset="0"/>
              </a:rPr>
              <a:t>0,4</a:t>
            </a:r>
          </a:p>
          <a:p>
            <a:pPr marL="457200" lvl="2" algn="ctr">
              <a:spcBef>
                <a:spcPts val="1800"/>
              </a:spcBef>
              <a:spcAft>
                <a:spcPts val="600"/>
              </a:spcAft>
            </a:pPr>
            <a:endParaRPr lang="ru-RU" sz="2000" b="1" dirty="0" smtClean="0">
              <a:latin typeface="Georgia" panose="02040502050405020303" pitchFamily="18" charset="0"/>
            </a:endParaRPr>
          </a:p>
          <a:p>
            <a:pPr marL="457200" lvl="2" algn="ctr">
              <a:spcBef>
                <a:spcPts val="1800"/>
              </a:spcBef>
              <a:spcAft>
                <a:spcPts val="600"/>
              </a:spcAft>
            </a:pPr>
            <a:r>
              <a:rPr lang="ru-RU" sz="2000" b="1" dirty="0" smtClean="0">
                <a:latin typeface="Georgia" panose="02040502050405020303" pitchFamily="18" charset="0"/>
              </a:rPr>
              <a:t>0,4</a:t>
            </a:r>
          </a:p>
          <a:p>
            <a:pPr marL="457200" lvl="2" algn="ctr">
              <a:spcBef>
                <a:spcPts val="1800"/>
              </a:spcBef>
              <a:spcAft>
                <a:spcPts val="600"/>
              </a:spcAft>
            </a:pPr>
            <a:endParaRPr lang="ru-RU" sz="2000" b="1" dirty="0" smtClean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15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1752600" y="533400"/>
            <a:ext cx="7217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ТРУДОУСТРОЙСТВО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1" y="1571764"/>
            <a:ext cx="782955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latin typeface="Georgia" panose="02040502050405020303" pitchFamily="18" charset="0"/>
              </a:defRPr>
            </a:lvl1pPr>
            <a:lvl2pPr marL="2857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latin typeface="Georgia" panose="02040502050405020303" pitchFamily="18" charset="0"/>
              </a:defRPr>
            </a:lvl2pPr>
            <a:lvl3pPr marL="7429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 sz="2000">
                <a:latin typeface="Georgia" panose="02040502050405020303" pitchFamily="18" charset="0"/>
              </a:defRPr>
            </a:lvl3pPr>
          </a:lstStyle>
          <a:p>
            <a:pPr>
              <a:spcBef>
                <a:spcPts val="1000"/>
              </a:spcBef>
            </a:pPr>
            <a:r>
              <a:rPr lang="ru-RU" sz="2200" dirty="0"/>
              <a:t>В</a:t>
            </a:r>
            <a:r>
              <a:rPr lang="ru-RU" sz="2200" dirty="0" smtClean="0"/>
              <a:t> </a:t>
            </a:r>
            <a:r>
              <a:rPr lang="ru-RU" sz="2200" dirty="0"/>
              <a:t>течение 30 календарных </a:t>
            </a:r>
            <a:r>
              <a:rPr lang="ru-RU" sz="2200" dirty="0" smtClean="0"/>
              <a:t>дней после окончания обучения необходимо вернуться в Российскую Федерацию</a:t>
            </a:r>
            <a:endParaRPr lang="ru-RU" sz="2200" dirty="0"/>
          </a:p>
          <a:p>
            <a:pPr>
              <a:spcBef>
                <a:spcPts val="1000"/>
              </a:spcBef>
            </a:pPr>
            <a:r>
              <a:rPr lang="ru-RU" sz="2200" dirty="0" smtClean="0"/>
              <a:t>В течение 3 месяцев после возвращения необходимо трудоустроиться в одну из организаций-работодателей</a:t>
            </a:r>
            <a:endParaRPr lang="ru-RU" sz="2200" dirty="0"/>
          </a:p>
          <a:p>
            <a:pPr>
              <a:spcBef>
                <a:spcPts val="1000"/>
              </a:spcBef>
            </a:pPr>
            <a:r>
              <a:rPr lang="ru-RU" sz="2200" dirty="0" smtClean="0"/>
              <a:t>Участник самостоятельно выбирает организацию</a:t>
            </a:r>
            <a:r>
              <a:rPr lang="en-US" sz="2200" dirty="0" smtClean="0"/>
              <a:t> </a:t>
            </a:r>
            <a:r>
              <a:rPr lang="ru-RU" sz="2200" dirty="0" smtClean="0"/>
              <a:t>из перечня и договаривается о трудоустройстве и условиях работы</a:t>
            </a:r>
          </a:p>
          <a:p>
            <a:pPr>
              <a:spcBef>
                <a:spcPts val="1000"/>
              </a:spcBef>
            </a:pPr>
            <a:r>
              <a:rPr lang="ru-RU" sz="2200" dirty="0" smtClean="0"/>
              <a:t>Оператор содействует трудоустройству (консультирует по наличию вакансий, обеспечивает собеседование)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30513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1752600" y="533400"/>
            <a:ext cx="7217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ТРУДОУСТРОЙСТВО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1676400"/>
            <a:ext cx="8153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Georgia" panose="02040502050405020303" pitchFamily="18" charset="0"/>
              </a:rPr>
              <a:t>Доля участников, трудоустроенных в г. Москва и г. Санкт-Петербург не должна в сумме превышать 10%</a:t>
            </a:r>
          </a:p>
          <a:p>
            <a:pPr marL="285750" indent="-285750"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eorgia" panose="02040502050405020303" pitchFamily="18" charset="0"/>
              </a:rPr>
              <a:t>Необходимо </a:t>
            </a:r>
            <a:r>
              <a:rPr lang="ru-RU" sz="2000" dirty="0">
                <a:latin typeface="Georgia" panose="02040502050405020303" pitchFamily="18" charset="0"/>
              </a:rPr>
              <a:t>осуществить трудовую деятельность в организациях-работодателях не менее 3 лет </a:t>
            </a:r>
          </a:p>
          <a:p>
            <a:pPr marL="285750" indent="-285750"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Georgia" panose="02040502050405020303" pitchFamily="18" charset="0"/>
              </a:rPr>
              <a:t>Допускается переход в </a:t>
            </a:r>
            <a:r>
              <a:rPr lang="ru-RU" sz="2000" dirty="0" smtClean="0">
                <a:latin typeface="Georgia" panose="02040502050405020303" pitchFamily="18" charset="0"/>
              </a:rPr>
              <a:t>другую организацию, включенную в список организаций-работодателей, </a:t>
            </a:r>
            <a:r>
              <a:rPr lang="ru-RU" sz="2000" dirty="0">
                <a:latin typeface="Georgia" panose="02040502050405020303" pitchFamily="18" charset="0"/>
              </a:rPr>
              <a:t>но не более 2 раз</a:t>
            </a:r>
          </a:p>
          <a:p>
            <a:pPr marL="285750" indent="-285750"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eorgia" panose="02040502050405020303" pitchFamily="18" charset="0"/>
              </a:rPr>
              <a:t>В случае нарушения </a:t>
            </a:r>
            <a:r>
              <a:rPr lang="ru-RU" sz="2000" smtClean="0">
                <a:latin typeface="Georgia" panose="02040502050405020303" pitchFamily="18" charset="0"/>
              </a:rPr>
              <a:t>условий Программы, </a:t>
            </a:r>
            <a:r>
              <a:rPr lang="ru-RU" sz="2000" dirty="0" smtClean="0">
                <a:latin typeface="Georgia" panose="02040502050405020303" pitchFamily="18" charset="0"/>
              </a:rPr>
              <a:t>участник обязан возвратить сумму предоставленного ему гранта, а также уплатить штраф в двукратном размере от суммы предоставленного ему гранта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262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РАБОТОДАТЕЛИ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1676400"/>
            <a:ext cx="83058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 panose="02040502050405020303" pitchFamily="18" charset="0"/>
              </a:rPr>
              <a:t>Более 550 компаний в утвержденном списке:</a:t>
            </a:r>
          </a:p>
          <a:p>
            <a:pPr marL="742950" lvl="1" indent="-28575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 panose="02040502050405020303" pitchFamily="18" charset="0"/>
              </a:rPr>
              <a:t>Около 300 российских компаний, в </a:t>
            </a:r>
            <a:r>
              <a:rPr lang="ru-RU" dirty="0" err="1" smtClean="0">
                <a:latin typeface="Georgia" panose="02040502050405020303" pitchFamily="18" charset="0"/>
              </a:rPr>
              <a:t>т.ч</a:t>
            </a:r>
            <a:r>
              <a:rPr lang="ru-RU" dirty="0" smtClean="0">
                <a:latin typeface="Georgia" panose="02040502050405020303" pitchFamily="18" charset="0"/>
              </a:rPr>
              <a:t>. </a:t>
            </a:r>
            <a:r>
              <a:rPr lang="ru-RU" dirty="0" err="1" smtClean="0">
                <a:latin typeface="Georgia" panose="02040502050405020303" pitchFamily="18" charset="0"/>
              </a:rPr>
              <a:t>Ростех</a:t>
            </a:r>
            <a:r>
              <a:rPr lang="ru-RU" dirty="0" smtClean="0">
                <a:latin typeface="Georgia" panose="02040502050405020303" pitchFamily="18" charset="0"/>
              </a:rPr>
              <a:t>, </a:t>
            </a:r>
            <a:r>
              <a:rPr lang="ru-RU" dirty="0" err="1" smtClean="0">
                <a:latin typeface="Georgia" panose="02040502050405020303" pitchFamily="18" charset="0"/>
              </a:rPr>
              <a:t>Росатом</a:t>
            </a:r>
            <a:r>
              <a:rPr lang="ru-RU" dirty="0" smtClean="0">
                <a:latin typeface="Georgia" panose="02040502050405020303" pitchFamily="18" charset="0"/>
              </a:rPr>
              <a:t>, </a:t>
            </a:r>
            <a:r>
              <a:rPr lang="ru-RU" dirty="0" err="1" smtClean="0">
                <a:latin typeface="Georgia" panose="02040502050405020303" pitchFamily="18" charset="0"/>
              </a:rPr>
              <a:t>Роснано</a:t>
            </a:r>
            <a:r>
              <a:rPr lang="ru-RU" dirty="0" smtClean="0">
                <a:latin typeface="Georgia" panose="02040502050405020303" pitchFamily="18" charset="0"/>
              </a:rPr>
              <a:t>, ОАК</a:t>
            </a:r>
            <a:r>
              <a:rPr lang="en-US" dirty="0" smtClean="0">
                <a:latin typeface="Georgia" panose="02040502050405020303" pitchFamily="18" charset="0"/>
              </a:rPr>
              <a:t>, </a:t>
            </a:r>
            <a:r>
              <a:rPr lang="ru-RU" dirty="0" smtClean="0">
                <a:latin typeface="Georgia" panose="02040502050405020303" pitchFamily="18" charset="0"/>
              </a:rPr>
              <a:t>ОСК</a:t>
            </a:r>
            <a:r>
              <a:rPr lang="en-US" dirty="0" smtClean="0">
                <a:latin typeface="Georgia" panose="02040502050405020303" pitchFamily="18" charset="0"/>
              </a:rPr>
              <a:t>, </a:t>
            </a:r>
            <a:r>
              <a:rPr lang="ru-RU" dirty="0" smtClean="0">
                <a:latin typeface="Georgia" panose="02040502050405020303" pitchFamily="18" charset="0"/>
              </a:rPr>
              <a:t>ОДК, РУСАЛ</a:t>
            </a:r>
            <a:r>
              <a:rPr lang="ru-RU" dirty="0">
                <a:latin typeface="Georgia" panose="02040502050405020303" pitchFamily="18" charset="0"/>
              </a:rPr>
              <a:t> </a:t>
            </a:r>
            <a:r>
              <a:rPr lang="ru-RU" dirty="0" smtClean="0">
                <a:latin typeface="Georgia" panose="02040502050405020303" pitchFamily="18" charset="0"/>
              </a:rPr>
              <a:t>и др.</a:t>
            </a:r>
            <a:endParaRPr lang="ru-RU" dirty="0">
              <a:latin typeface="Georgia" panose="02040502050405020303" pitchFamily="18" charset="0"/>
            </a:endParaRPr>
          </a:p>
          <a:p>
            <a:pPr marL="742950" lvl="1" indent="-28575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 panose="02040502050405020303" pitchFamily="18" charset="0"/>
              </a:rPr>
              <a:t>Более 100 высших учебных заведений</a:t>
            </a:r>
          </a:p>
          <a:p>
            <a:pPr marL="742950" lvl="1" indent="-28575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 panose="02040502050405020303" pitchFamily="18" charset="0"/>
              </a:rPr>
              <a:t>Более 100 научных организаций</a:t>
            </a:r>
          </a:p>
          <a:p>
            <a:pPr marL="285750" indent="-285750">
              <a:spcBef>
                <a:spcPts val="18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Georgia" panose="02040502050405020303" pitchFamily="18" charset="0"/>
              </a:rPr>
              <a:t>Предполагается дополнение и обновление списка на регулярной основе</a:t>
            </a:r>
          </a:p>
        </p:txBody>
      </p:sp>
    </p:spTree>
    <p:extLst>
      <p:ext uri="{BB962C8B-B14F-4D97-AF65-F5344CB8AC3E}">
        <p14:creationId xmlns:p14="http://schemas.microsoft.com/office/powerpoint/2010/main" val="199636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1752600" y="533400"/>
            <a:ext cx="7217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КОНТАКТЫ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524000"/>
            <a:ext cx="81534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err="1">
                <a:latin typeface="Georgia" panose="02040502050405020303" pitchFamily="18" charset="0"/>
              </a:rPr>
              <a:t>Официальный</a:t>
            </a:r>
            <a:r>
              <a:rPr lang="en-US" sz="2000" dirty="0">
                <a:latin typeface="Georgia" panose="02040502050405020303" pitchFamily="18" charset="0"/>
              </a:rPr>
              <a:t> </a:t>
            </a:r>
            <a:r>
              <a:rPr lang="en-US" sz="2000" dirty="0" err="1">
                <a:latin typeface="Georgia" panose="02040502050405020303" pitchFamily="18" charset="0"/>
              </a:rPr>
              <a:t>сайт</a:t>
            </a:r>
            <a:r>
              <a:rPr lang="en-US" sz="2000" dirty="0">
                <a:latin typeface="Georgia" panose="02040502050405020303" pitchFamily="18" charset="0"/>
              </a:rPr>
              <a:t> </a:t>
            </a:r>
            <a:r>
              <a:rPr lang="en-US" sz="2000" dirty="0" err="1">
                <a:latin typeface="Georgia" panose="02040502050405020303" pitchFamily="18" charset="0"/>
              </a:rPr>
              <a:t>программы</a:t>
            </a:r>
            <a:r>
              <a:rPr lang="en-US" sz="2000" dirty="0">
                <a:latin typeface="Georgia" panose="02040502050405020303" pitchFamily="18" charset="0"/>
              </a:rPr>
              <a:t>: </a:t>
            </a:r>
            <a:endParaRPr lang="ru-RU" sz="2000" dirty="0" smtClean="0">
              <a:latin typeface="Georgia" panose="02040502050405020303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Georgia" panose="02040502050405020303" pitchFamily="18" charset="0"/>
                <a:hlinkClick r:id="rId2"/>
              </a:rPr>
              <a:t>www.educationglobal.ru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endParaRPr lang="en-US" sz="2000" dirty="0">
              <a:latin typeface="Georgia" panose="02040502050405020303" pitchFamily="18" charset="0"/>
            </a:endParaRP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US" sz="2000" dirty="0" err="1">
                <a:latin typeface="Georgia" panose="02040502050405020303" pitchFamily="18" charset="0"/>
              </a:rPr>
              <a:t>Электронная</a:t>
            </a:r>
            <a:r>
              <a:rPr lang="en-US" sz="2000" dirty="0">
                <a:latin typeface="Georgia" panose="02040502050405020303" pitchFamily="18" charset="0"/>
              </a:rPr>
              <a:t> </a:t>
            </a:r>
            <a:r>
              <a:rPr lang="en-US" sz="2000" dirty="0" err="1">
                <a:latin typeface="Georgia" panose="02040502050405020303" pitchFamily="18" charset="0"/>
              </a:rPr>
              <a:t>почта</a:t>
            </a:r>
            <a:r>
              <a:rPr lang="en-US" sz="2000" dirty="0">
                <a:latin typeface="Georgia" panose="02040502050405020303" pitchFamily="18" charset="0"/>
              </a:rPr>
              <a:t>: </a:t>
            </a:r>
            <a:endParaRPr lang="ru-RU" sz="2000" dirty="0" smtClean="0">
              <a:latin typeface="Georgia" panose="02040502050405020303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Georgia" panose="02040502050405020303" pitchFamily="18" charset="0"/>
                <a:hlinkClick r:id="rId3"/>
              </a:rPr>
              <a:t>globaledu</a:t>
            </a:r>
            <a:r>
              <a:rPr lang="en-US" sz="2000" dirty="0">
                <a:latin typeface="Georgia" panose="02040502050405020303" pitchFamily="18" charset="0"/>
                <a:hlinkClick r:id="rId3"/>
              </a:rPr>
              <a:t>@</a:t>
            </a:r>
            <a:r>
              <a:rPr lang="en-US" sz="2000" dirty="0" smtClean="0">
                <a:latin typeface="Georgia" panose="02040502050405020303" pitchFamily="18" charset="0"/>
                <a:hlinkClick r:id="rId3"/>
              </a:rPr>
              <a:t>skolkovo.ru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endParaRPr lang="en-US" sz="2000" dirty="0">
              <a:latin typeface="Georgia" panose="02040502050405020303" pitchFamily="18" charset="0"/>
            </a:endParaRP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n-US" sz="2000" dirty="0" err="1">
                <a:latin typeface="Georgia" panose="02040502050405020303" pitchFamily="18" charset="0"/>
              </a:rPr>
              <a:t>Горячая</a:t>
            </a:r>
            <a:r>
              <a:rPr lang="en-US" sz="2000" dirty="0">
                <a:latin typeface="Georgia" panose="02040502050405020303" pitchFamily="18" charset="0"/>
              </a:rPr>
              <a:t> </a:t>
            </a:r>
            <a:r>
              <a:rPr lang="en-US" sz="2000" dirty="0" err="1">
                <a:latin typeface="Georgia" panose="02040502050405020303" pitchFamily="18" charset="0"/>
              </a:rPr>
              <a:t>линия</a:t>
            </a:r>
            <a:r>
              <a:rPr lang="en-US" sz="2000" dirty="0">
                <a:latin typeface="Georgia" panose="02040502050405020303" pitchFamily="18" charset="0"/>
              </a:rPr>
              <a:t>: </a:t>
            </a:r>
            <a:endParaRPr lang="ru-RU" sz="2000" dirty="0" smtClean="0">
              <a:latin typeface="Georgia" panose="02040502050405020303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8(800) 50-50-</a:t>
            </a:r>
            <a:r>
              <a:rPr lang="en-US" sz="2000" dirty="0" smtClean="0">
                <a:latin typeface="Georgia" panose="02040502050405020303" pitchFamily="18" charset="0"/>
              </a:rPr>
              <a:t>623</a:t>
            </a:r>
            <a:endParaRPr lang="ru-RU" sz="2000" dirty="0">
              <a:latin typeface="Georgia" panose="02040502050405020303" pitchFamily="18" charset="0"/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Georgia" panose="02040502050405020303" pitchFamily="18" charset="0"/>
              </a:rPr>
              <a:t>FB </a:t>
            </a:r>
            <a:r>
              <a:rPr lang="en-US" sz="2000" dirty="0">
                <a:latin typeface="Georgia" panose="02040502050405020303" pitchFamily="18" charset="0"/>
              </a:rPr>
              <a:t>www.facebook.com/educationglobal.ru  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VK https://vk.com/educationglobal_ru  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Twitter https://twitter.com/Global_Educatio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Instagram </a:t>
            </a:r>
            <a:r>
              <a:rPr lang="en-US" sz="2000" dirty="0" err="1">
                <a:latin typeface="Georgia" panose="02040502050405020303" pitchFamily="18" charset="0"/>
              </a:rPr>
              <a:t>educationglobal</a:t>
            </a:r>
            <a:r>
              <a:rPr lang="en-US" sz="2000" dirty="0">
                <a:latin typeface="Georgia" panose="02040502050405020303" pitchFamily="18" charset="0"/>
              </a:rPr>
              <a:t> </a:t>
            </a:r>
            <a:endParaRPr lang="ru-RU" sz="2000" dirty="0" smtClean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30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НАИМЕНОВАНИЕ ПРОГРАММЫ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2209800"/>
            <a:ext cx="85344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latin typeface="Georgia" panose="02040502050405020303" pitchFamily="18" charset="0"/>
              </a:rPr>
              <a:t>«Программа по социальной поддержке граждан РФ, самостоятельно поступивших в ведущие иностранные образовательные организации и обучающихся в них по специальностям и направлениям подготовки, качество обучения по которым соответствует лучшим мировым стандартам, и по обеспечению их трудоустройства в организации, зарегистрированные на территории Российской Федерации, в соответствии с полученной квалификацией</a:t>
            </a:r>
            <a:r>
              <a:rPr lang="ru-RU" sz="2000" dirty="0" smtClean="0">
                <a:latin typeface="Georgia" panose="02040502050405020303" pitchFamily="18" charset="0"/>
              </a:rPr>
              <a:t>»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000" dirty="0" smtClean="0">
                <a:latin typeface="Georgia" panose="02040502050405020303" pitchFamily="18" charset="0"/>
              </a:rPr>
              <a:t>(далее – Программа)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85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ЦЕЛЬ ПРОГРАММЫ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04800" y="1592283"/>
            <a:ext cx="8534400" cy="3970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1200"/>
              </a:spcBef>
              <a:spcAft>
                <a:spcPts val="600"/>
              </a:spcAft>
            </a:pPr>
            <a:r>
              <a:rPr lang="ru-RU" sz="1700" b="1" dirty="0" smtClean="0">
                <a:latin typeface="Georgia" panose="02040502050405020303" pitchFamily="18" charset="0"/>
              </a:rPr>
              <a:t>ЦЕЛИ </a:t>
            </a:r>
            <a:r>
              <a:rPr lang="ru-RU" sz="1700" b="1" dirty="0">
                <a:latin typeface="Georgia" panose="02040502050405020303" pitchFamily="18" charset="0"/>
              </a:rPr>
              <a:t>ПРОГРАММЫ:</a:t>
            </a:r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>
                <a:latin typeface="Georgia" panose="02040502050405020303" pitchFamily="18" charset="0"/>
              </a:rPr>
              <a:t>Сохранение и приумножение научных, педагогических, </a:t>
            </a:r>
            <a:r>
              <a:rPr lang="ru-RU" sz="1700" dirty="0" smtClean="0">
                <a:latin typeface="Georgia" panose="02040502050405020303" pitchFamily="18" charset="0"/>
              </a:rPr>
              <a:t>медицинских</a:t>
            </a:r>
            <a:r>
              <a:rPr lang="en-US" sz="1700" dirty="0" smtClean="0">
                <a:latin typeface="Georgia" panose="02040502050405020303" pitchFamily="18" charset="0"/>
              </a:rPr>
              <a:t>,</a:t>
            </a:r>
            <a:r>
              <a:rPr lang="ru-RU" sz="1700" dirty="0" smtClean="0">
                <a:latin typeface="Georgia" panose="02040502050405020303" pitchFamily="18" charset="0"/>
              </a:rPr>
              <a:t> </a:t>
            </a:r>
            <a:r>
              <a:rPr lang="ru-RU" sz="1700" dirty="0">
                <a:latin typeface="Georgia" panose="02040502050405020303" pitchFamily="18" charset="0"/>
              </a:rPr>
              <a:t>инженерных кадров и управленческих кадров в социальной сфере</a:t>
            </a:r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>
                <a:latin typeface="Georgia" panose="02040502050405020303" pitchFamily="18" charset="0"/>
              </a:rPr>
              <a:t>Поддержка граждан </a:t>
            </a:r>
            <a:r>
              <a:rPr lang="ru-RU" sz="1700" dirty="0" smtClean="0">
                <a:latin typeface="Georgia" panose="02040502050405020303" pitchFamily="18" charset="0"/>
              </a:rPr>
              <a:t>Российской </a:t>
            </a:r>
            <a:r>
              <a:rPr lang="ru-RU" sz="1700" dirty="0">
                <a:latin typeface="Georgia" panose="02040502050405020303" pitchFamily="18" charset="0"/>
              </a:rPr>
              <a:t>Федерации, самостоятельно поступивших в ведущие иностранные образовательные организации и их последующее </a:t>
            </a:r>
            <a:r>
              <a:rPr lang="ru-RU" sz="1700" dirty="0" smtClean="0">
                <a:latin typeface="Georgia" panose="02040502050405020303" pitchFamily="18" charset="0"/>
              </a:rPr>
              <a:t>трудоустройство </a:t>
            </a:r>
            <a:endParaRPr lang="ru-RU" sz="1700" dirty="0">
              <a:latin typeface="Georgia" panose="02040502050405020303" pitchFamily="18" charset="0"/>
            </a:endParaRPr>
          </a:p>
          <a:p>
            <a:pPr algn="just">
              <a:spcBef>
                <a:spcPts val="1800"/>
              </a:spcBef>
              <a:spcAft>
                <a:spcPts val="600"/>
              </a:spcAft>
            </a:pPr>
            <a:r>
              <a:rPr lang="ru-RU" sz="1700" b="1" dirty="0">
                <a:latin typeface="Georgia" panose="02040502050405020303" pitchFamily="18" charset="0"/>
              </a:rPr>
              <a:t>СУТЬ ПРОГРАММЫ:</a:t>
            </a:r>
          </a:p>
          <a:p>
            <a:pPr marL="285750" indent="-285750" algn="just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700" dirty="0">
                <a:latin typeface="Georgia" panose="02040502050405020303" pitchFamily="18" charset="0"/>
              </a:rPr>
              <a:t>Любой гражданин РФ с высшим образованием (не ниже бакалавра) имеет возможность </a:t>
            </a:r>
            <a:r>
              <a:rPr lang="ru-RU" sz="1700" dirty="0" smtClean="0">
                <a:latin typeface="Georgia" panose="02040502050405020303" pitchFamily="18" charset="0"/>
              </a:rPr>
              <a:t>получить грант на обучение </a:t>
            </a:r>
            <a:r>
              <a:rPr lang="ru-RU" sz="1700" dirty="0">
                <a:latin typeface="Georgia" panose="02040502050405020303" pitchFamily="18" charset="0"/>
              </a:rPr>
              <a:t>в одном из ведущих мировых университетов </a:t>
            </a:r>
            <a:r>
              <a:rPr lang="ru-RU" sz="1700" dirty="0" smtClean="0">
                <a:latin typeface="Georgia" panose="02040502050405020303" pitchFamily="18" charset="0"/>
              </a:rPr>
              <a:t>с </a:t>
            </a:r>
            <a:r>
              <a:rPr lang="ru-RU" sz="1700" dirty="0">
                <a:latin typeface="Georgia" panose="02040502050405020303" pitchFamily="18" charset="0"/>
              </a:rPr>
              <a:t>обязательством вернуться в Россию и не менее 3-х лет работать в организации предусмотренного Программой профиля</a:t>
            </a:r>
            <a:r>
              <a:rPr lang="ru-RU" sz="1700" dirty="0" smtClean="0">
                <a:latin typeface="Georgia" panose="02040502050405020303" pitchFamily="18" charset="0"/>
              </a:rPr>
              <a:t>.</a:t>
            </a:r>
            <a:endParaRPr lang="ru-RU" sz="17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29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1261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НОРМАТИВНЫЕ ДОКУМЕНТЫ</a:t>
            </a:r>
            <a:endParaRPr lang="en-US" sz="2800" dirty="0" smtClean="0"/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http</a:t>
            </a:r>
            <a:r>
              <a:rPr lang="en-US" sz="2000" dirty="0"/>
              <a:t>://</a:t>
            </a:r>
            <a:r>
              <a:rPr lang="en-US" sz="2000" dirty="0" err="1"/>
              <a:t>educationglobal.ru</a:t>
            </a:r>
            <a:r>
              <a:rPr lang="en-US" sz="2000" dirty="0"/>
              <a:t>/</a:t>
            </a:r>
            <a:r>
              <a:rPr lang="en-US" sz="2000" dirty="0" err="1"/>
              <a:t>o_programme</a:t>
            </a:r>
            <a:r>
              <a:rPr lang="en-US" sz="2000" dirty="0"/>
              <a:t>/</a:t>
            </a:r>
            <a:endParaRPr lang="ru-RU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04800" y="1854637"/>
            <a:ext cx="85344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Bef>
                <a:spcPts val="3600"/>
              </a:spcBef>
              <a:spcAft>
                <a:spcPts val="600"/>
              </a:spcAft>
              <a:buFont typeface="Arial"/>
              <a:buChar char="•"/>
            </a:pPr>
            <a:r>
              <a:rPr lang="ru-RU" sz="2000" dirty="0">
                <a:latin typeface="Georgia" panose="02040502050405020303" pitchFamily="18" charset="0"/>
              </a:rPr>
              <a:t>Указ Президента Российской Федерации от 28 декабря 2013 г. № 967 «О мерах по укреплению кадрового потенциала Российской Федерации</a:t>
            </a:r>
            <a:r>
              <a:rPr lang="ru-RU" sz="2000" dirty="0" smtClean="0">
                <a:latin typeface="Georgia" panose="02040502050405020303" pitchFamily="18" charset="0"/>
              </a:rPr>
              <a:t>».</a:t>
            </a:r>
            <a:endParaRPr lang="ru-RU" sz="2000" dirty="0">
              <a:latin typeface="Georgia" panose="02040502050405020303" pitchFamily="18" charset="0"/>
            </a:endParaRPr>
          </a:p>
          <a:p>
            <a:pPr marL="342900" indent="-342900" algn="just">
              <a:spcBef>
                <a:spcPts val="3600"/>
              </a:spcBef>
              <a:spcAft>
                <a:spcPts val="600"/>
              </a:spcAft>
              <a:buFont typeface="Arial"/>
              <a:buChar char="•"/>
            </a:pPr>
            <a:r>
              <a:rPr lang="ru-RU" sz="2000" dirty="0">
                <a:latin typeface="Georgia" panose="02040502050405020303" pitchFamily="18" charset="0"/>
              </a:rPr>
              <a:t>Постановление Правительства Российской Федерации от 20 июня 2014 г. № </a:t>
            </a:r>
            <a:r>
              <a:rPr lang="ru-RU" sz="2000" dirty="0" smtClean="0">
                <a:latin typeface="Georgia" panose="02040502050405020303" pitchFamily="18" charset="0"/>
              </a:rPr>
              <a:t>568. </a:t>
            </a:r>
            <a:r>
              <a:rPr lang="ru-RU" sz="2000" dirty="0" smtClean="0">
                <a:latin typeface="Georgia" panose="02040502050405020303" pitchFamily="18" charset="0"/>
                <a:hlinkClick r:id="rId3"/>
              </a:rPr>
              <a:t>government.ru</a:t>
            </a:r>
            <a:r>
              <a:rPr lang="ru-RU" sz="2000" dirty="0">
                <a:latin typeface="Georgia" panose="02040502050405020303" pitchFamily="18" charset="0"/>
                <a:hlinkClick r:id="rId3"/>
              </a:rPr>
              <a:t>/docs/</a:t>
            </a:r>
            <a:r>
              <a:rPr lang="ru-RU" sz="2000" dirty="0" smtClean="0">
                <a:latin typeface="Georgia" panose="02040502050405020303" pitchFamily="18" charset="0"/>
                <a:hlinkClick r:id="rId3"/>
              </a:rPr>
              <a:t>13277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endParaRPr lang="ru-RU" sz="2000" dirty="0">
              <a:latin typeface="Georgia" panose="02040502050405020303" pitchFamily="18" charset="0"/>
            </a:endParaRPr>
          </a:p>
          <a:p>
            <a:pPr marL="342900" indent="-342900" algn="just">
              <a:spcBef>
                <a:spcPts val="3600"/>
              </a:spcBef>
              <a:spcAft>
                <a:spcPts val="600"/>
              </a:spcAft>
              <a:buFont typeface="Arial"/>
              <a:buChar char="•"/>
            </a:pPr>
            <a:r>
              <a:rPr lang="ru-RU" sz="2000" dirty="0">
                <a:latin typeface="Georgia" panose="02040502050405020303" pitchFamily="18" charset="0"/>
              </a:rPr>
              <a:t>Распоряжение Правительства Российской Федерации от 20 июня 2014 г. № 1094-р (Перечень иностранных образовательных организаций</a:t>
            </a:r>
            <a:r>
              <a:rPr lang="ru-RU" sz="2000" dirty="0" smtClean="0">
                <a:latin typeface="Georgia" panose="02040502050405020303" pitchFamily="18" charset="0"/>
              </a:rPr>
              <a:t>). </a:t>
            </a:r>
            <a:r>
              <a:rPr lang="ru-RU" sz="2000" dirty="0" smtClean="0">
                <a:latin typeface="Georgia" panose="02040502050405020303" pitchFamily="18" charset="0"/>
                <a:hlinkClick r:id="rId4"/>
              </a:rPr>
              <a:t>government.ru</a:t>
            </a:r>
            <a:r>
              <a:rPr lang="ru-RU" sz="2000" dirty="0">
                <a:latin typeface="Georgia" panose="02040502050405020303" pitchFamily="18" charset="0"/>
                <a:hlinkClick r:id="rId4"/>
              </a:rPr>
              <a:t>/docs/</a:t>
            </a:r>
            <a:r>
              <a:rPr lang="ru-RU" sz="2000" dirty="0" smtClean="0">
                <a:latin typeface="Georgia" panose="02040502050405020303" pitchFamily="18" charset="0"/>
                <a:hlinkClick r:id="rId4"/>
              </a:rPr>
              <a:t>13280</a:t>
            </a:r>
            <a:r>
              <a:rPr lang="ru-RU" sz="2000" dirty="0" smtClean="0">
                <a:latin typeface="Georgia" panose="02040502050405020303" pitchFamily="18" charset="0"/>
              </a:rPr>
              <a:t> 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364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ПОТЕНЦИАЛЬНЫЕ УЧАСТНИКИ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981200"/>
            <a:ext cx="815340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eorgia" panose="02040502050405020303" pitchFamily="18" charset="0"/>
              </a:rPr>
              <a:t>Граждане РФ, имеющие высшее образование           (бакалавр или специалист),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eorgia" panose="02040502050405020303" pitchFamily="18" charset="0"/>
              </a:rPr>
              <a:t>самостоятельно </a:t>
            </a:r>
            <a:r>
              <a:rPr lang="ru-RU" sz="2000" dirty="0">
                <a:latin typeface="Georgia" panose="02040502050405020303" pitchFamily="18" charset="0"/>
              </a:rPr>
              <a:t>поступившие в </a:t>
            </a:r>
            <a:r>
              <a:rPr lang="ru-RU" sz="2000" dirty="0" smtClean="0">
                <a:latin typeface="Georgia" panose="02040502050405020303" pitchFamily="18" charset="0"/>
              </a:rPr>
              <a:t>один </a:t>
            </a:r>
            <a:r>
              <a:rPr lang="ru-RU" sz="2000" dirty="0">
                <a:latin typeface="Georgia" panose="02040502050405020303" pitchFamily="18" charset="0"/>
              </a:rPr>
              <a:t>из ведущих мировых </a:t>
            </a:r>
            <a:r>
              <a:rPr lang="ru-RU" sz="2000" dirty="0" smtClean="0">
                <a:latin typeface="Georgia" panose="02040502050405020303" pitchFamily="18" charset="0"/>
              </a:rPr>
              <a:t>университетов по программам магистратуры, аспирантуры </a:t>
            </a:r>
            <a:r>
              <a:rPr lang="en-US" sz="2000" dirty="0" smtClean="0">
                <a:latin typeface="Georgia" panose="02040502050405020303" pitchFamily="18" charset="0"/>
              </a:rPr>
              <a:t>(PhD)</a:t>
            </a:r>
            <a:r>
              <a:rPr lang="ru-RU" sz="2000" dirty="0" smtClean="0">
                <a:latin typeface="Georgia" panose="02040502050405020303" pitchFamily="18" charset="0"/>
              </a:rPr>
              <a:t>, ординатуры,</a:t>
            </a:r>
          </a:p>
          <a:p>
            <a:pPr marL="285750" indent="-28575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eorgia" panose="02040502050405020303" pitchFamily="18" charset="0"/>
              </a:rPr>
              <a:t>намеренные после окончания учебы продолжить свою карьеру в ведущих российских компаниях по своей специальности, соответствующей приоритетным направлениям программы</a:t>
            </a:r>
          </a:p>
        </p:txBody>
      </p:sp>
    </p:spTree>
    <p:extLst>
      <p:ext uri="{BB962C8B-B14F-4D97-AF65-F5344CB8AC3E}">
        <p14:creationId xmlns:p14="http://schemas.microsoft.com/office/powerpoint/2010/main" val="180664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КЛЮЧЕВЫЕ ЦИФРЫ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5800" y="1600200"/>
            <a:ext cx="8153400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000" dirty="0">
                <a:latin typeface="Georgia" panose="02040502050405020303" pitchFamily="18" charset="0"/>
              </a:rPr>
              <a:t>СРОК ПРОГРАММЫ: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000" b="1" dirty="0">
                <a:latin typeface="Georgia" panose="02040502050405020303" pitchFamily="18" charset="0"/>
              </a:rPr>
              <a:t>3 года (</a:t>
            </a:r>
            <a:r>
              <a:rPr lang="ru-RU" sz="2000" b="1" dirty="0" smtClean="0">
                <a:latin typeface="Georgia" panose="02040502050405020303" pitchFamily="18" charset="0"/>
              </a:rPr>
              <a:t>2014-2016 </a:t>
            </a:r>
            <a:r>
              <a:rPr lang="ru-RU" sz="2000" b="1" dirty="0" err="1">
                <a:latin typeface="Georgia" panose="02040502050405020303" pitchFamily="18" charset="0"/>
              </a:rPr>
              <a:t>гг</a:t>
            </a:r>
            <a:r>
              <a:rPr lang="ru-RU" sz="2000" b="1" dirty="0" smtClean="0">
                <a:latin typeface="Georgia" panose="02040502050405020303" pitchFamily="18" charset="0"/>
              </a:rPr>
              <a:t>)</a:t>
            </a:r>
            <a:endParaRPr lang="en-US" sz="2000" b="1" dirty="0" smtClean="0">
              <a:latin typeface="Georgia" panose="02040502050405020303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ru-RU" sz="2000" b="1" dirty="0">
              <a:latin typeface="Georgia" panose="02040502050405020303" pitchFamily="18" charset="0"/>
            </a:endParaRP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ru-RU" sz="2000" dirty="0">
                <a:latin typeface="Georgia" panose="02040502050405020303" pitchFamily="18" charset="0"/>
              </a:rPr>
              <a:t>ОБЪЕМ ФИНАНСИРОВАНИЯ: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latin typeface="Georgia" panose="02040502050405020303" pitchFamily="18" charset="0"/>
              </a:rPr>
              <a:t>4,41 </a:t>
            </a:r>
            <a:r>
              <a:rPr lang="ru-RU" sz="2000" b="1" dirty="0">
                <a:latin typeface="Georgia" panose="02040502050405020303" pitchFamily="18" charset="0"/>
              </a:rPr>
              <a:t>млрд. рублей (</a:t>
            </a:r>
            <a:r>
              <a:rPr lang="ru-RU" sz="2000" b="1" dirty="0" smtClean="0">
                <a:latin typeface="Georgia" panose="02040502050405020303" pitchFamily="18" charset="0"/>
              </a:rPr>
              <a:t>1,47 </a:t>
            </a:r>
            <a:r>
              <a:rPr lang="ru-RU" sz="2000" b="1" dirty="0">
                <a:latin typeface="Georgia" panose="02040502050405020303" pitchFamily="18" charset="0"/>
              </a:rPr>
              <a:t>млрд. ежегодно</a:t>
            </a:r>
            <a:r>
              <a:rPr lang="ru-RU" sz="2000" b="1" dirty="0" smtClean="0">
                <a:latin typeface="Georgia" panose="02040502050405020303" pitchFamily="18" charset="0"/>
              </a:rPr>
              <a:t>)</a:t>
            </a:r>
            <a:endParaRPr lang="en-US" sz="2000" b="1" dirty="0" smtClean="0">
              <a:latin typeface="Georgia" panose="02040502050405020303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ru-RU" sz="2000" b="1" dirty="0">
              <a:latin typeface="Georgia" panose="02040502050405020303" pitchFamily="18" charset="0"/>
            </a:endParaRP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ru-RU" sz="2000" dirty="0" smtClean="0">
                <a:latin typeface="Georgia" panose="02040502050405020303" pitchFamily="18" charset="0"/>
              </a:rPr>
              <a:t>ЛИМИТ НА ОДНОГО УЧАСТНИКА: </a:t>
            </a:r>
            <a:endParaRPr lang="ru-RU" sz="2000" dirty="0">
              <a:latin typeface="Georgia" panose="02040502050405020303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2000" b="1" dirty="0" smtClean="0">
                <a:latin typeface="Georgia" panose="02040502050405020303" pitchFamily="18" charset="0"/>
              </a:rPr>
              <a:t>1,38 </a:t>
            </a:r>
            <a:r>
              <a:rPr lang="ru-RU" sz="2000" b="1" dirty="0">
                <a:latin typeface="Georgia" panose="02040502050405020303" pitchFamily="18" charset="0"/>
              </a:rPr>
              <a:t>млн. </a:t>
            </a:r>
            <a:r>
              <a:rPr lang="ru-RU" sz="2000" b="1" dirty="0" smtClean="0">
                <a:latin typeface="Georgia" panose="02040502050405020303" pitchFamily="18" charset="0"/>
              </a:rPr>
              <a:t>рублей в год</a:t>
            </a:r>
            <a:endParaRPr lang="ru-RU" sz="20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81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1752600" y="533400"/>
            <a:ext cx="7217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ИСПОЛЬЗОВАНИЕ ГРАНТА</a:t>
            </a:r>
          </a:p>
        </p:txBody>
      </p:sp>
      <p:sp>
        <p:nvSpPr>
          <p:cNvPr id="7" name="Прямоугольник 4"/>
          <p:cNvSpPr/>
          <p:nvPr/>
        </p:nvSpPr>
        <p:spPr>
          <a:xfrm>
            <a:off x="508000" y="1600201"/>
            <a:ext cx="815788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latin typeface="Georgia" panose="02040502050405020303" pitchFamily="18" charset="0"/>
              </a:rPr>
              <a:t>Лимит на 1 участника – </a:t>
            </a:r>
            <a:r>
              <a:rPr lang="ru-RU" sz="2000" b="1" dirty="0">
                <a:latin typeface="Georgia" panose="02040502050405020303" pitchFamily="18" charset="0"/>
              </a:rPr>
              <a:t>до 1,38 млн. руб.</a:t>
            </a:r>
            <a:r>
              <a:rPr lang="ru-RU" sz="2000" dirty="0">
                <a:latin typeface="Georgia" panose="02040502050405020303" pitchFamily="18" charset="0"/>
              </a:rPr>
              <a:t> </a:t>
            </a:r>
            <a:r>
              <a:rPr lang="ru-RU" sz="2000">
                <a:latin typeface="Georgia" panose="02040502050405020303" pitchFamily="18" charset="0"/>
              </a:rPr>
              <a:t>в </a:t>
            </a:r>
            <a:r>
              <a:rPr lang="ru-RU" sz="2000" smtClean="0">
                <a:latin typeface="Georgia" panose="02040502050405020303" pitchFamily="18" charset="0"/>
              </a:rPr>
              <a:t>год</a:t>
            </a:r>
            <a:endParaRPr lang="ru-RU" sz="2000" dirty="0">
              <a:latin typeface="Georgia" panose="02040502050405020303" pitchFamily="18" charset="0"/>
            </a:endParaRP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eorgia" panose="02040502050405020303" pitchFamily="18" charset="0"/>
              </a:rPr>
              <a:t>Компенсация стоимости обучения</a:t>
            </a:r>
          </a:p>
          <a:p>
            <a:pPr marL="742950" lvl="1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Georgia" panose="02040502050405020303" pitchFamily="18" charset="0"/>
              </a:rPr>
              <a:t>Компенсация сопутствующих расходов, в том числе:</a:t>
            </a:r>
            <a:endParaRPr lang="ru-RU" sz="2000" dirty="0">
              <a:latin typeface="Georgia" panose="02040502050405020303" pitchFamily="18" charset="0"/>
            </a:endParaRPr>
          </a:p>
          <a:p>
            <a:pPr marL="1257300" lvl="3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2000" dirty="0" smtClean="0">
                <a:latin typeface="Georgia" panose="02040502050405020303" pitchFamily="18" charset="0"/>
              </a:rPr>
              <a:t>Проезд до места обучения и обратно</a:t>
            </a:r>
            <a:endParaRPr lang="ru-RU" sz="2000" dirty="0">
              <a:latin typeface="Georgia" panose="02040502050405020303" pitchFamily="18" charset="0"/>
            </a:endParaRPr>
          </a:p>
          <a:p>
            <a:pPr marL="1257300" lvl="3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2000" dirty="0">
                <a:latin typeface="Georgia" panose="02040502050405020303" pitchFamily="18" charset="0"/>
              </a:rPr>
              <a:t>Проживание</a:t>
            </a:r>
          </a:p>
          <a:p>
            <a:pPr marL="1257300" lvl="3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2000" dirty="0" smtClean="0">
                <a:latin typeface="Georgia" panose="02040502050405020303" pitchFamily="18" charset="0"/>
              </a:rPr>
              <a:t>Медицинское </a:t>
            </a:r>
            <a:r>
              <a:rPr lang="ru-RU" sz="2000" dirty="0">
                <a:latin typeface="Georgia" panose="02040502050405020303" pitchFamily="18" charset="0"/>
              </a:rPr>
              <a:t>страхование</a:t>
            </a:r>
          </a:p>
          <a:p>
            <a:pPr marL="1257300" lvl="3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2000" dirty="0" smtClean="0">
                <a:latin typeface="Georgia" panose="02040502050405020303" pitchFamily="18" charset="0"/>
              </a:rPr>
              <a:t>Питание</a:t>
            </a:r>
            <a:endParaRPr lang="ru-RU" sz="2000" dirty="0">
              <a:latin typeface="Georgia" panose="02040502050405020303" pitchFamily="18" charset="0"/>
            </a:endParaRPr>
          </a:p>
          <a:p>
            <a:pPr marL="1257300" lvl="3" indent="-3429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ru-RU" sz="2000" dirty="0">
                <a:latin typeface="Georgia" panose="02040502050405020303" pitchFamily="18" charset="0"/>
              </a:rPr>
              <a:t>Учебная </a:t>
            </a:r>
            <a:r>
              <a:rPr lang="ru-RU" sz="2000" dirty="0" smtClean="0">
                <a:latin typeface="Georgia" panose="02040502050405020303" pitchFamily="18" charset="0"/>
              </a:rPr>
              <a:t>литература</a:t>
            </a:r>
          </a:p>
          <a:p>
            <a:pPr marL="742950" lvl="2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sz="2000" dirty="0" smtClean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514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УНИВЕРСИТЕТЫ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2309192"/>
              </p:ext>
            </p:extLst>
          </p:nvPr>
        </p:nvGraphicFramePr>
        <p:xfrm>
          <a:off x="533400" y="1524000"/>
          <a:ext cx="78486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724400" y="3276600"/>
            <a:ext cx="3200400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Bef>
                <a:spcPts val="1800"/>
              </a:spcBef>
            </a:pPr>
            <a:r>
              <a:rPr lang="en-US" sz="2400" b="1" dirty="0" smtClean="0"/>
              <a:t>227</a:t>
            </a:r>
            <a:r>
              <a:rPr lang="ru-RU" sz="2400" b="1" dirty="0" smtClean="0"/>
              <a:t> университетов</a:t>
            </a:r>
          </a:p>
          <a:p>
            <a:pPr algn="r">
              <a:spcBef>
                <a:spcPts val="1800"/>
              </a:spcBef>
            </a:pPr>
            <a:r>
              <a:rPr lang="ru-RU" sz="2400" b="1" dirty="0" smtClean="0"/>
              <a:t>27 стран мира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434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/>
          </p:cNvSpPr>
          <p:nvPr/>
        </p:nvSpPr>
        <p:spPr bwMode="auto">
          <a:xfrm>
            <a:off x="2057400" y="567696"/>
            <a:ext cx="6836734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2800" dirty="0" smtClean="0"/>
              <a:t>НАПРАВЛЕНИЯ ОБУЧЕНИЯ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33244"/>
              </p:ext>
            </p:extLst>
          </p:nvPr>
        </p:nvGraphicFramePr>
        <p:xfrm>
          <a:off x="457200" y="1447800"/>
          <a:ext cx="8382000" cy="4557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5257800"/>
              </a:tblGrid>
              <a:tr h="42497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rebuchet MS"/>
                          <a:cs typeface="Trebuchet MS"/>
                        </a:rPr>
                        <a:t>НАПРАВЛЕНИЕ</a:t>
                      </a:r>
                      <a:endParaRPr lang="en-US" dirty="0">
                        <a:latin typeface="Trebuchet MS"/>
                        <a:cs typeface="Trebuchet M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rebuchet MS"/>
                          <a:cs typeface="Trebuchet MS"/>
                        </a:rPr>
                        <a:t>ПРОГРАММЫ</a:t>
                      </a:r>
                      <a:r>
                        <a:rPr lang="ru-RU" baseline="0" dirty="0" smtClean="0">
                          <a:latin typeface="Trebuchet MS"/>
                          <a:cs typeface="Trebuchet MS"/>
                        </a:rPr>
                        <a:t> ОБУЧЕНИЯ</a:t>
                      </a:r>
                      <a:endParaRPr lang="en-US" dirty="0">
                        <a:latin typeface="Trebuchet MS"/>
                        <a:cs typeface="Trebuchet M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83830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ru-RU" b="1" dirty="0" smtClean="0">
                          <a:latin typeface="Trebuchet MS"/>
                          <a:cs typeface="Trebuchet MS"/>
                        </a:rPr>
                        <a:t>НАУКА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Biological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Sciences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,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Physics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&amp;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Astronomy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,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Mathematics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,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Chemistry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,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Computer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Science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,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Environmental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Sciences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,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Earth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&amp;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Marine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Sciences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,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Materials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Sciences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, etc.</a:t>
                      </a:r>
                      <a:endParaRPr lang="en-US" sz="1300" dirty="0" smtClean="0">
                        <a:latin typeface="Georgia"/>
                        <a:cs typeface="Georgi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8280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rebuchet MS"/>
                          <a:cs typeface="Trebuchet MS"/>
                        </a:rPr>
                        <a:t>ИНЖЕНЕРИЯ</a:t>
                      </a:r>
                      <a:endParaRPr lang="en-US" b="1" dirty="0"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Georgia"/>
                          <a:cs typeface="Georgia"/>
                        </a:rPr>
                        <a:t>Biomedical</a:t>
                      </a:r>
                      <a:r>
                        <a:rPr lang="en-US" sz="1300" baseline="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en-US" sz="1300" dirty="0" smtClean="0">
                          <a:latin typeface="Georgia"/>
                          <a:cs typeface="Georgia"/>
                        </a:rPr>
                        <a:t>Engineering, Chemical Engineering, Civil Engineering,</a:t>
                      </a:r>
                      <a:r>
                        <a:rPr lang="en-US" sz="1300" baseline="0" dirty="0" smtClean="0">
                          <a:latin typeface="Georgia"/>
                          <a:cs typeface="Georgia"/>
                        </a:rPr>
                        <a:t> Electrical &amp; Electronic Engineering, Information and Computer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latin typeface="Georgia"/>
                          <a:ea typeface="+mn-ea"/>
                          <a:cs typeface="Georgia"/>
                        </a:rPr>
                        <a:t>Engineering, Power and Energy Engineering, Mechanical Engineering, Aerospace Engineering, etc.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3799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ru-RU" b="1" dirty="0" smtClean="0">
                          <a:latin typeface="Trebuchet MS"/>
                          <a:cs typeface="Trebuchet MS"/>
                        </a:rPr>
                        <a:t>ОБРАЗОВАНИЕ</a:t>
                      </a:r>
                      <a:endParaRPr lang="en-US" b="1" dirty="0" smtClean="0"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Education</a:t>
                      </a:r>
                      <a:r>
                        <a:rPr lang="ru-RU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Administration,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School and University Management, Education Policy,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Educational Psychology,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Special Education,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International and Comparative Education, </a:t>
                      </a: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С</a:t>
                      </a:r>
                      <a:r>
                        <a:rPr lang="en-US" sz="13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urriculum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Development and Instruction, etc.</a:t>
                      </a:r>
                      <a:endParaRPr lang="en-US" sz="1300" dirty="0" smtClean="0">
                        <a:latin typeface="Georgia"/>
                        <a:cs typeface="Georgi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3516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rebuchet MS"/>
                          <a:cs typeface="Trebuchet MS"/>
                        </a:rPr>
                        <a:t>УПРАВЛЕНИЕ</a:t>
                      </a:r>
                      <a:r>
                        <a:rPr lang="ru-RU" b="1" baseline="0" dirty="0" smtClean="0">
                          <a:latin typeface="Trebuchet MS"/>
                          <a:cs typeface="Trebuchet MS"/>
                        </a:rPr>
                        <a:t> В СОЦИАЛЬНОЙ СФЕРЕ</a:t>
                      </a:r>
                      <a:endParaRPr lang="en-US" b="1" dirty="0"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smtClean="0">
                          <a:latin typeface="Georgia"/>
                          <a:cs typeface="Georgia"/>
                        </a:rPr>
                        <a:t>Social Sector Management, Health Sector Management,</a:t>
                      </a:r>
                      <a:r>
                        <a:rPr lang="en-US" sz="1300" baseline="0" dirty="0" smtClean="0">
                          <a:latin typeface="Georgia"/>
                          <a:cs typeface="Georgia"/>
                        </a:rPr>
                        <a:t> </a:t>
                      </a:r>
                      <a:r>
                        <a:rPr lang="en-US" sz="1300" dirty="0" smtClean="0">
                          <a:latin typeface="Georgia"/>
                          <a:cs typeface="Georgia"/>
                        </a:rPr>
                        <a:t>Public Administration, Public</a:t>
                      </a:r>
                      <a:r>
                        <a:rPr lang="en-US" sz="1300" baseline="0" dirty="0" smtClean="0">
                          <a:latin typeface="Georgia"/>
                          <a:cs typeface="Georgia"/>
                        </a:rPr>
                        <a:t> Affairs, Public Policy, </a:t>
                      </a:r>
                      <a:r>
                        <a:rPr lang="en-US" sz="1300" dirty="0" smtClean="0">
                          <a:latin typeface="Georgia"/>
                          <a:cs typeface="Georgia"/>
                        </a:rPr>
                        <a:t>Social Work, Social</a:t>
                      </a:r>
                      <a:r>
                        <a:rPr lang="en-US" sz="1300" baseline="0" dirty="0" smtClean="0">
                          <a:latin typeface="Georgia"/>
                          <a:cs typeface="Georgia"/>
                        </a:rPr>
                        <a:t> Welfare, Social Policy,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Migration Studies,</a:t>
                      </a:r>
                      <a:r>
                        <a:rPr lang="en-US" sz="1300" dirty="0" smtClean="0">
                          <a:effectLst/>
                          <a:latin typeface="Georgia"/>
                          <a:cs typeface="Georgia"/>
                        </a:rPr>
                        <a:t>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Labor Economics</a:t>
                      </a:r>
                      <a:r>
                        <a:rPr lang="en-US" sz="1300" dirty="0" smtClean="0">
                          <a:effectLst/>
                          <a:latin typeface="Georgia"/>
                          <a:cs typeface="Georgia"/>
                        </a:rPr>
                        <a:t> </a:t>
                      </a:r>
                      <a:endParaRPr lang="en-US" sz="1300" dirty="0" smtClean="0">
                        <a:latin typeface="Georgia"/>
                        <a:cs typeface="Georgi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3799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rebuchet MS"/>
                          <a:cs typeface="Trebuchet MS"/>
                        </a:rPr>
                        <a:t>МЕДИЦИНА</a:t>
                      </a:r>
                      <a:endParaRPr lang="en-US" b="1" dirty="0" smtClean="0">
                        <a:latin typeface="Trebuchet MS"/>
                        <a:cs typeface="Trebuchet M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Medical Sciences,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Clinical Medicine,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Pharmaceutical Sciences, 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Public Health,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Health Care Sciences and Services,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Nursing, etc.</a:t>
                      </a:r>
                      <a:r>
                        <a:rPr lang="en-US" sz="1300" kern="1200" baseline="0" dirty="0" smtClean="0">
                          <a:solidFill>
                            <a:schemeClr val="dk1"/>
                          </a:solidFill>
                          <a:effectLst/>
                          <a:latin typeface="Georgia"/>
                          <a:ea typeface="+mn-ea"/>
                          <a:cs typeface="Georgia"/>
                        </a:rPr>
                        <a:t> </a:t>
                      </a:r>
                      <a:endParaRPr lang="en-US" sz="1300" dirty="0" smtClean="0">
                        <a:latin typeface="Georgia"/>
                        <a:cs typeface="Georgia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>
                          <a:lumMod val="50000"/>
                          <a:lumOff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61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 brand">
  <a:themeElements>
    <a:clrScheme name="Презентация brand 1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64A88"/>
      </a:accent2>
      <a:accent3>
        <a:srgbClr val="FFFFFF"/>
      </a:accent3>
      <a:accent4>
        <a:srgbClr val="000000"/>
      </a:accent4>
      <a:accent5>
        <a:srgbClr val="DCDCDC"/>
      </a:accent5>
      <a:accent6>
        <a:srgbClr val="05427B"/>
      </a:accent6>
      <a:hlink>
        <a:srgbClr val="2A6D12"/>
      </a:hlink>
      <a:folHlink>
        <a:srgbClr val="C9630F"/>
      </a:folHlink>
    </a:clrScheme>
    <a:fontScheme name="Презентация br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резентация bran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brand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brand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brand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brand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brand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brand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brand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brand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brand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brand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brand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резентация brand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47411"/>
        </a:accent1>
        <a:accent2>
          <a:srgbClr val="095CAD"/>
        </a:accent2>
        <a:accent3>
          <a:srgbClr val="FFFFFF"/>
        </a:accent3>
        <a:accent4>
          <a:srgbClr val="000000"/>
        </a:accent4>
        <a:accent5>
          <a:srgbClr val="EFBCAA"/>
        </a:accent5>
        <a:accent6>
          <a:srgbClr val="07539C"/>
        </a:accent6>
        <a:hlink>
          <a:srgbClr val="219119"/>
        </a:hlink>
        <a:folHlink>
          <a:srgbClr val="F2C01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brand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95CA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7539C"/>
        </a:accent6>
        <a:hlink>
          <a:srgbClr val="219119"/>
        </a:hlink>
        <a:folHlink>
          <a:srgbClr val="E4741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резентация brand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64A88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5427B"/>
        </a:accent6>
        <a:hlink>
          <a:srgbClr val="2A6D12"/>
        </a:hlink>
        <a:folHlink>
          <a:srgbClr val="C9630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10155</TotalTime>
  <Words>836</Words>
  <Application>Microsoft Office PowerPoint</Application>
  <PresentationFormat>On-screen Show (4:3)</PresentationFormat>
  <Paragraphs>139</Paragraphs>
  <Slides>16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Презентация brand</vt:lpstr>
      <vt:lpstr>Программа «Глобальное образование»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onazaykinskaya</dc:creator>
  <cp:lastModifiedBy>Natalia Gurgurova</cp:lastModifiedBy>
  <cp:revision>742</cp:revision>
  <cp:lastPrinted>2013-07-03T06:43:21Z</cp:lastPrinted>
  <dcterms:created xsi:type="dcterms:W3CDTF">2012-10-03T12:10:22Z</dcterms:created>
  <dcterms:modified xsi:type="dcterms:W3CDTF">2015-01-26T09:49:00Z</dcterms:modified>
</cp:coreProperties>
</file>